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8229600" cx="14630400"/>
  <p:notesSz cx="8229600" cy="14630400"/>
  <p:embeddedFontLst>
    <p:embeddedFont>
      <p:font typeface="Lora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g9NXNIZgW9R68AuRqInadCNQoFD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COCOCYS ECYS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ora-bold.fntdata"/><Relationship Id="rId14" Type="http://schemas.openxmlformats.org/officeDocument/2006/relationships/font" Target="fonts/Lora-regular.fntdata"/><Relationship Id="rId17" Type="http://schemas.openxmlformats.org/officeDocument/2006/relationships/font" Target="fonts/Lora-boldItalic.fntdata"/><Relationship Id="rId16" Type="http://schemas.openxmlformats.org/officeDocument/2006/relationships/font" Target="fonts/Lora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10-11T11:28:35.066">
    <p:pos x="527" y="1347"/>
    <p:text>Hola, favor utilizar los formatos autorizados para el presente semestre. Estos son los del semestre pasado. Gracias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sPmgLRQ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" name="Google Shape;5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4" name="Google Shape;7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4" name="Google Shape;10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" name="Google Shape;13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" name="Google Shape;17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" name="Google Shape;21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5" name="Google Shape;25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9" name="Google Shape;29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3" name="Google Shape;33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7" name="Google Shape;37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1" name="Google Shape;41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8.png"/><Relationship Id="rId6" Type="http://schemas.openxmlformats.org/officeDocument/2006/relationships/image" Target="../media/image19.png"/><Relationship Id="rId7" Type="http://schemas.openxmlformats.org/officeDocument/2006/relationships/image" Target="../media/image15.png"/><Relationship Id="rId8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837724" y="2139077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8512F"/>
              </a:buClr>
              <a:buSzPts val="4400"/>
              <a:buFont typeface="Lora"/>
              <a:buNone/>
            </a:pPr>
            <a:r>
              <a:rPr b="0" i="0" lang="en-US" sz="4400" u="none" cap="none" strike="noStrike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Instrucciones Condicionales en ARM 64 bits (A64)</a:t>
            </a:r>
            <a:endParaRPr b="0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"/>
          <p:cNvSpPr/>
          <p:nvPr/>
        </p:nvSpPr>
        <p:spPr>
          <a:xfrm>
            <a:off x="837724" y="3906083"/>
            <a:ext cx="7468553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Exploraremos las particularidades de la selección condicional en la arquitectura ARMv8-A (A64), una evolución clave respecto a versiones anteriores.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"/>
          <p:cNvSpPr/>
          <p:nvPr/>
        </p:nvSpPr>
        <p:spPr>
          <a:xfrm>
            <a:off x="837724" y="5324356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Comprenderemos los cambios introducidos, las instrucciones que permiten la selección condicional directa y sus restricciones.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"/>
          <p:cNvSpPr/>
          <p:nvPr/>
        </p:nvSpPr>
        <p:spPr>
          <a:xfrm>
            <a:off x="6324124" y="1089065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8512F"/>
              </a:buClr>
              <a:buSzPts val="4400"/>
              <a:buFont typeface="Lora"/>
              <a:buNone/>
            </a:pPr>
            <a:r>
              <a:rPr b="0" i="0" lang="en-US" sz="4400" u="none" cap="none" strike="noStrike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Concepto de Selección Condicional en ARMv8-A</a:t>
            </a:r>
            <a:endParaRPr b="0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2"/>
          <p:cNvSpPr/>
          <p:nvPr/>
        </p:nvSpPr>
        <p:spPr>
          <a:xfrm>
            <a:off x="6324124" y="2856071"/>
            <a:ext cx="538520" cy="538520"/>
          </a:xfrm>
          <a:prstGeom prst="roundRect">
            <a:avLst>
              <a:gd fmla="val 6668" name="adj"/>
            </a:avLst>
          </a:prstGeom>
          <a:solidFill>
            <a:srgbClr val="F3E7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60" name="Google Shape;60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4374" y="2914055"/>
            <a:ext cx="337899" cy="42243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2"/>
          <p:cNvSpPr/>
          <p:nvPr/>
        </p:nvSpPr>
        <p:spPr>
          <a:xfrm>
            <a:off x="7101959" y="2938343"/>
            <a:ext cx="2806898" cy="703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Ejecución por Condición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7101949" y="3785825"/>
            <a:ext cx="2971500" cy="15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Permite que una instrucción se ejecute en función del resultado de una operación anterior, sin saltos.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10208062" y="2856071"/>
            <a:ext cx="538520" cy="538520"/>
          </a:xfrm>
          <a:prstGeom prst="roundRect">
            <a:avLst>
              <a:gd fmla="val 6668" name="adj"/>
            </a:avLst>
          </a:prstGeom>
          <a:solidFill>
            <a:srgbClr val="F3E7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64" name="Google Shape;64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308312" y="2914055"/>
            <a:ext cx="337899" cy="42243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"/>
          <p:cNvSpPr/>
          <p:nvPr/>
        </p:nvSpPr>
        <p:spPr>
          <a:xfrm>
            <a:off x="10985897" y="2938343"/>
            <a:ext cx="2806898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A64 es Restrictivo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10985897" y="3433882"/>
            <a:ext cx="2806898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A diferencia de A32/T32, A64 limita la ejecución condicional directa a ciertas instrucciones.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6324124" y="5796677"/>
            <a:ext cx="538520" cy="538520"/>
          </a:xfrm>
          <a:prstGeom prst="roundRect">
            <a:avLst>
              <a:gd fmla="val 6668" name="adj"/>
            </a:avLst>
          </a:prstGeom>
          <a:solidFill>
            <a:srgbClr val="F3E7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68" name="Google Shape;68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24374" y="5854660"/>
            <a:ext cx="337899" cy="42243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"/>
          <p:cNvSpPr/>
          <p:nvPr/>
        </p:nvSpPr>
        <p:spPr>
          <a:xfrm>
            <a:off x="7101959" y="5878949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Uso Frecuente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7101959" y="6374487"/>
            <a:ext cx="6690717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Se emplea para mover, seleccionar o asignar valores basándose en banderas de estado.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6" name="Google Shape;7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3"/>
          <p:cNvSpPr/>
          <p:nvPr/>
        </p:nvSpPr>
        <p:spPr>
          <a:xfrm>
            <a:off x="837724" y="1104305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8512F"/>
              </a:buClr>
              <a:buSzPts val="4400"/>
              <a:buFont typeface="Lora"/>
              <a:buNone/>
            </a:pPr>
            <a:r>
              <a:rPr b="0" i="0" lang="en-US" sz="4400" u="none" cap="none" strike="noStrike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Instrucción CSEL: Selección Condicional</a:t>
            </a:r>
            <a:endParaRPr b="0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837724" y="2871311"/>
            <a:ext cx="3614618" cy="2657475"/>
          </a:xfrm>
          <a:prstGeom prst="roundRect">
            <a:avLst>
              <a:gd fmla="val 1351" name="adj"/>
            </a:avLst>
          </a:prstGeom>
          <a:solidFill>
            <a:srgbClr val="F3E7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1077039" y="3110627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Sintaxis CSEL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1077039" y="3606165"/>
            <a:ext cx="3135987" cy="7812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Consolas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CSEL &lt;dest&gt;, &lt;op1&gt;, &lt;op2&gt;, &lt;cond&gt;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4691658" y="2871311"/>
            <a:ext cx="3614618" cy="2657475"/>
          </a:xfrm>
          <a:prstGeom prst="roundRect">
            <a:avLst>
              <a:gd fmla="val 1351" name="adj"/>
            </a:avLst>
          </a:prstGeom>
          <a:solidFill>
            <a:srgbClr val="F3E7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4930973" y="3110627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Ejemplo Práctico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4930973" y="3606165"/>
            <a:ext cx="3135987" cy="3906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Consolas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CSEL X0, X1, X2, EQ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4930973" y="4140398"/>
            <a:ext cx="3135987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Si el flag Z es 1 (igualdad), X0 toma el valor de X1. Si no, X0 toma el valor de X2.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837724" y="5768102"/>
            <a:ext cx="7468553" cy="1357193"/>
          </a:xfrm>
          <a:prstGeom prst="roundRect">
            <a:avLst>
              <a:gd fmla="val 2646" name="adj"/>
            </a:avLst>
          </a:prstGeom>
          <a:solidFill>
            <a:srgbClr val="F3E7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1077039" y="6007418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Beneficio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3"/>
          <p:cNvSpPr/>
          <p:nvPr/>
        </p:nvSpPr>
        <p:spPr>
          <a:xfrm>
            <a:off x="1077039" y="6502956"/>
            <a:ext cx="698992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Evita pequeñas bifurcaciones y saltos, mejorando el rendimiento.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"/>
          <p:cNvSpPr/>
          <p:nvPr/>
        </p:nvSpPr>
        <p:spPr>
          <a:xfrm>
            <a:off x="837724" y="2199084"/>
            <a:ext cx="12604313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8512F"/>
              </a:buClr>
              <a:buSzPts val="4400"/>
              <a:buFont typeface="Lora"/>
              <a:buNone/>
            </a:pPr>
            <a:r>
              <a:rPr b="0" i="0" lang="en-US" sz="4400" u="none" cap="none" strike="noStrike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Funcionamiento de CSEL con Ejemplo Detallado</a:t>
            </a:r>
            <a:endParaRPr b="0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837724" y="3501390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8512F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Estado Inicial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837724" y="4092654"/>
            <a:ext cx="6185535" cy="7736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Antes de la instrucción: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X1 = 5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X2 = 8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. Una comparación previa establece la bandera Z.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4"/>
          <p:cNvSpPr/>
          <p:nvPr/>
        </p:nvSpPr>
        <p:spPr>
          <a:xfrm>
            <a:off x="837724" y="5081707"/>
            <a:ext cx="6185535" cy="3906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Si Z es 1 (true):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X0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 obtiene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 (de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X1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4"/>
          <p:cNvSpPr/>
          <p:nvPr/>
        </p:nvSpPr>
        <p:spPr>
          <a:xfrm>
            <a:off x="837724" y="5556052"/>
            <a:ext cx="6185535" cy="3906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Si Z es 0 (false):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X0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 obtiene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 (de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X2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7614761" y="3501390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8512F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Resultado Final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7614761" y="4092654"/>
            <a:ext cx="618553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Independientemente del resultado, el flujo de ejecución es lineal. Esto elimina el costo de predecir y ramificar.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7614761" y="5074087"/>
            <a:ext cx="618553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Es una optimización crucial para micro-operaciones.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6" name="Google Shape;10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5"/>
          <p:cNvSpPr/>
          <p:nvPr/>
        </p:nvSpPr>
        <p:spPr>
          <a:xfrm>
            <a:off x="6324124" y="1573649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8512F"/>
              </a:buClr>
              <a:buSzPts val="4400"/>
              <a:buFont typeface="Lora"/>
              <a:buNone/>
            </a:pPr>
            <a:r>
              <a:rPr b="0" i="0" lang="en-US" sz="4400" u="none" cap="none" strike="noStrike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Restricciones de CSEL y su Familia</a:t>
            </a:r>
            <a:endParaRPr b="0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5"/>
          <p:cNvSpPr/>
          <p:nvPr/>
        </p:nvSpPr>
        <p:spPr>
          <a:xfrm>
            <a:off x="6324124" y="3340656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Solo acepta </a:t>
            </a:r>
            <a:r>
              <a:rPr b="1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registros generales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 como operandos de origen y destino (no memoria).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5"/>
          <p:cNvSpPr/>
          <p:nvPr/>
        </p:nvSpPr>
        <p:spPr>
          <a:xfrm>
            <a:off x="6324124" y="4190405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No permite </a:t>
            </a:r>
            <a:r>
              <a:rPr b="1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operandos inmediatos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 directamente en la instrucción CSEL.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5"/>
          <p:cNvSpPr/>
          <p:nvPr/>
        </p:nvSpPr>
        <p:spPr>
          <a:xfrm>
            <a:off x="6324124" y="5040154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No se utiliza para </a:t>
            </a:r>
            <a:r>
              <a:rPr b="1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instrucciones aritméticas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 generales (como ADD, SUB).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5"/>
          <p:cNvSpPr/>
          <p:nvPr/>
        </p:nvSpPr>
        <p:spPr>
          <a:xfrm>
            <a:off x="6324124" y="5889903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La condición de estado solo se especifica en el </a:t>
            </a:r>
            <a:r>
              <a:rPr b="1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campo "cond"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 de la instrucción.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7" name="Google Shape;11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6"/>
          <p:cNvSpPr/>
          <p:nvPr/>
        </p:nvSpPr>
        <p:spPr>
          <a:xfrm>
            <a:off x="6238280" y="590907"/>
            <a:ext cx="7640241" cy="1895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16"/>
              </a:lnSpc>
              <a:spcBef>
                <a:spcPts val="0"/>
              </a:spcBef>
              <a:spcAft>
                <a:spcPts val="0"/>
              </a:spcAft>
              <a:buClr>
                <a:srgbClr val="38512F"/>
              </a:buClr>
              <a:buSzPts val="3950"/>
              <a:buFont typeface="Lora"/>
              <a:buNone/>
            </a:pPr>
            <a:r>
              <a:rPr b="0" i="0" lang="en-US" sz="3950" u="none" cap="none" strike="noStrike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Otras Instrucciones Relacionadas: CSINC, CSINV, CSNEG</a:t>
            </a:r>
            <a:endParaRPr b="0" i="0" sz="39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19" name="Google Shape;119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8280" y="2808684"/>
            <a:ext cx="1074182" cy="1706047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6"/>
          <p:cNvSpPr/>
          <p:nvPr/>
        </p:nvSpPr>
        <p:spPr>
          <a:xfrm>
            <a:off x="7634645" y="3023473"/>
            <a:ext cx="2527578" cy="315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950"/>
              <a:buFont typeface="Lora"/>
              <a:buNone/>
            </a:pPr>
            <a:r>
              <a:rPr b="0" i="0" lang="en-US" sz="195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CSINC</a:t>
            </a:r>
            <a:endParaRPr b="0" i="0" sz="19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6"/>
          <p:cNvSpPr/>
          <p:nvPr/>
        </p:nvSpPr>
        <p:spPr>
          <a:xfrm>
            <a:off x="7634645" y="3468172"/>
            <a:ext cx="6243876" cy="3514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650"/>
              <a:buFont typeface="Consolas"/>
              <a:buNone/>
            </a:pPr>
            <a:r>
              <a:rPr b="0" i="0" lang="en-US" sz="16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CSINC X0, X1, X2, NE</a:t>
            </a:r>
            <a:endParaRPr b="0" i="0" sz="1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6"/>
          <p:cNvSpPr/>
          <p:nvPr/>
        </p:nvSpPr>
        <p:spPr>
          <a:xfrm>
            <a:off x="7634645" y="3948470"/>
            <a:ext cx="6243876" cy="3514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650"/>
              <a:buFont typeface="Arial"/>
              <a:buNone/>
            </a:pPr>
            <a:r>
              <a:rPr b="0" i="0" lang="en-US" sz="16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Si la condición (NE) es verdadera, </a:t>
            </a:r>
            <a:r>
              <a:rPr b="0" i="0" lang="en-US" sz="16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X0 = X1</a:t>
            </a:r>
            <a:r>
              <a:rPr b="0" i="0" lang="en-US" sz="16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. Si es falsa, </a:t>
            </a:r>
            <a:r>
              <a:rPr b="0" i="0" lang="en-US" sz="16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X0 = X2 + 1</a:t>
            </a:r>
            <a:r>
              <a:rPr b="0" i="0" lang="en-US" sz="16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3" name="Google Shape;123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38280" y="4514731"/>
            <a:ext cx="1074182" cy="156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6"/>
          <p:cNvSpPr/>
          <p:nvPr/>
        </p:nvSpPr>
        <p:spPr>
          <a:xfrm>
            <a:off x="7634645" y="4729520"/>
            <a:ext cx="2527578" cy="315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950"/>
              <a:buFont typeface="Lora"/>
              <a:buNone/>
            </a:pPr>
            <a:r>
              <a:rPr b="0" i="0" lang="en-US" sz="195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CSINV</a:t>
            </a:r>
            <a:endParaRPr b="0" i="0" sz="19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6"/>
          <p:cNvSpPr/>
          <p:nvPr/>
        </p:nvSpPr>
        <p:spPr>
          <a:xfrm>
            <a:off x="7634645" y="5174218"/>
            <a:ext cx="6243876" cy="6877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650"/>
              <a:buFont typeface="Arial"/>
              <a:buNone/>
            </a:pPr>
            <a:r>
              <a:rPr b="0" i="0" lang="en-US" sz="16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Invierte el segundo operando (complemento bit a bit) si la condición no se cumple.</a:t>
            </a:r>
            <a:endParaRPr b="0" i="0" sz="1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6" name="Google Shape;126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38280" y="6076712"/>
            <a:ext cx="1074182" cy="156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6"/>
          <p:cNvSpPr/>
          <p:nvPr/>
        </p:nvSpPr>
        <p:spPr>
          <a:xfrm>
            <a:off x="7634645" y="6291501"/>
            <a:ext cx="2527578" cy="315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950"/>
              <a:buFont typeface="Lora"/>
              <a:buNone/>
            </a:pPr>
            <a:r>
              <a:rPr b="0" i="0" lang="en-US" sz="195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CSNEG</a:t>
            </a:r>
            <a:endParaRPr b="0" i="0" sz="19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7634645" y="6736199"/>
            <a:ext cx="6243876" cy="6877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650"/>
              <a:buFont typeface="Arial"/>
              <a:buNone/>
            </a:pPr>
            <a:r>
              <a:rPr b="0" i="0" lang="en-US" sz="16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Aplica la negación aritmética al segundo operando si la condición no se cumple.</a:t>
            </a:r>
            <a:endParaRPr b="0" i="0" sz="1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/>
          <p:nvPr/>
        </p:nvSpPr>
        <p:spPr>
          <a:xfrm>
            <a:off x="837724" y="1256348"/>
            <a:ext cx="8972431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8512F"/>
              </a:buClr>
              <a:buSzPts val="4400"/>
              <a:buFont typeface="Lora"/>
              <a:buNone/>
            </a:pPr>
            <a:r>
              <a:rPr b="0" i="0" lang="en-US" sz="4400" u="none" cap="none" strike="noStrike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Ejemplo Práctico Resumiendo Uso</a:t>
            </a:r>
            <a:endParaRPr b="0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7"/>
          <p:cNvSpPr/>
          <p:nvPr/>
        </p:nvSpPr>
        <p:spPr>
          <a:xfrm>
            <a:off x="1753195" y="3876199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Comparación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7"/>
          <p:cNvSpPr/>
          <p:nvPr/>
        </p:nvSpPr>
        <p:spPr>
          <a:xfrm>
            <a:off x="837724" y="4371737"/>
            <a:ext cx="3731657" cy="11643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Se realiza una comparación: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CMP X3, #0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. Esto establece las banderas de estado.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7" name="Google Shape;13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48131" y="2439114"/>
            <a:ext cx="4534138" cy="45341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38" name="Google Shape;138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72720" y="4209455"/>
            <a:ext cx="358140" cy="4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7"/>
          <p:cNvSpPr/>
          <p:nvPr/>
        </p:nvSpPr>
        <p:spPr>
          <a:xfrm>
            <a:off x="9941243" y="2521268"/>
            <a:ext cx="28923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Selección Condicional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7"/>
          <p:cNvSpPr/>
          <p:nvPr/>
        </p:nvSpPr>
        <p:spPr>
          <a:xfrm>
            <a:off x="9941243" y="3016806"/>
            <a:ext cx="3851434" cy="3906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Consolas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CSEL X4, X5, X6, GT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9941243" y="3551039"/>
            <a:ext cx="3851434" cy="7812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Selecciona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X5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 si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X3 &gt; 0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 (GT es verdadera). Si no, selecciona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X6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2" name="Google Shape;142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48131" y="2439114"/>
            <a:ext cx="4534138" cy="45341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3" name="Google Shape;143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53995" y="3264813"/>
            <a:ext cx="358140" cy="4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7"/>
          <p:cNvSpPr/>
          <p:nvPr/>
        </p:nvSpPr>
        <p:spPr>
          <a:xfrm>
            <a:off x="9941243" y="4855726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Eficiencia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7"/>
          <p:cNvSpPr/>
          <p:nvPr/>
        </p:nvSpPr>
        <p:spPr>
          <a:xfrm>
            <a:off x="9941243" y="5351264"/>
            <a:ext cx="3851434" cy="15397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Reemplaza un bloque </a:t>
            </a:r>
            <a:r>
              <a:rPr b="0" i="0" lang="en-US" sz="1850" u="none" cap="none" strike="noStrike">
                <a:solidFill>
                  <a:srgbClr val="3A3630"/>
                </a:solidFill>
                <a:highlight>
                  <a:srgbClr val="E2ECD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8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 corto sin introducir saltos. El flujo del programa se mantiene lineal, optimizando el pipeline.</a:t>
            </a:r>
            <a:endParaRPr b="0" i="0" sz="1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6" name="Google Shape;146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48131" y="2439114"/>
            <a:ext cx="4534138" cy="45341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7" name="Google Shape;147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681436" y="5972532"/>
            <a:ext cx="358140" cy="4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3" name="Google Shape;15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12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8"/>
          <p:cNvSpPr/>
          <p:nvPr/>
        </p:nvSpPr>
        <p:spPr>
          <a:xfrm>
            <a:off x="787479" y="3613071"/>
            <a:ext cx="8816459" cy="6617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38512F"/>
              </a:buClr>
              <a:buSzPts val="4150"/>
              <a:buFont typeface="Lora"/>
              <a:buNone/>
            </a:pPr>
            <a:r>
              <a:rPr b="0" i="0" lang="en-US" sz="4150" u="none" cap="none" strike="noStrike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Conclusión: Ventajas y Limitaciones</a:t>
            </a:r>
            <a:endParaRPr b="0" i="0" sz="41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8"/>
          <p:cNvSpPr/>
          <p:nvPr/>
        </p:nvSpPr>
        <p:spPr>
          <a:xfrm>
            <a:off x="787479" y="4724638"/>
            <a:ext cx="4126825" cy="742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5800"/>
              <a:buFont typeface="Lora"/>
              <a:buNone/>
            </a:pPr>
            <a:r>
              <a:rPr b="0" i="0" lang="en-US" sz="58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0" i="0" sz="5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8"/>
          <p:cNvSpPr/>
          <p:nvPr/>
        </p:nvSpPr>
        <p:spPr>
          <a:xfrm>
            <a:off x="1527334" y="5748218"/>
            <a:ext cx="2647117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050"/>
              <a:buFont typeface="Lora"/>
              <a:buNone/>
            </a:pPr>
            <a:r>
              <a:rPr b="0" i="0" lang="en-US" sz="205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Ventajas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8"/>
          <p:cNvSpPr/>
          <p:nvPr/>
        </p:nvSpPr>
        <p:spPr>
          <a:xfrm>
            <a:off x="787479" y="6213872"/>
            <a:ext cx="4126825" cy="3600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Permiten ejecutar "if" sencillos sin ramas.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8"/>
          <p:cNvSpPr/>
          <p:nvPr/>
        </p:nvSpPr>
        <p:spPr>
          <a:xfrm>
            <a:off x="787479" y="6708815"/>
            <a:ext cx="4126825" cy="3600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Optimizan el código para mayor eficiencia.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8"/>
          <p:cNvSpPr/>
          <p:nvPr/>
        </p:nvSpPr>
        <p:spPr>
          <a:xfrm>
            <a:off x="5251728" y="4724638"/>
            <a:ext cx="4126825" cy="742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5800"/>
              <a:buFont typeface="Lora"/>
              <a:buNone/>
            </a:pPr>
            <a:r>
              <a:rPr b="0" i="0" lang="en-US" sz="58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0" i="0" sz="5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8"/>
          <p:cNvSpPr/>
          <p:nvPr/>
        </p:nvSpPr>
        <p:spPr>
          <a:xfrm>
            <a:off x="5991582" y="5748218"/>
            <a:ext cx="2647117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050"/>
              <a:buFont typeface="Lora"/>
              <a:buNone/>
            </a:pPr>
            <a:r>
              <a:rPr b="0" i="0" lang="en-US" sz="205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Limitaciones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8"/>
          <p:cNvSpPr/>
          <p:nvPr/>
        </p:nvSpPr>
        <p:spPr>
          <a:xfrm>
            <a:off x="5251728" y="6213872"/>
            <a:ext cx="4126825" cy="3600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Operandos siempre en registros.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8"/>
          <p:cNvSpPr/>
          <p:nvPr/>
        </p:nvSpPr>
        <p:spPr>
          <a:xfrm>
            <a:off x="5251728" y="6708815"/>
            <a:ext cx="4126825" cy="720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No hay acceso directo a memoria o inmediatos.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8"/>
          <p:cNvSpPr/>
          <p:nvPr/>
        </p:nvSpPr>
        <p:spPr>
          <a:xfrm>
            <a:off x="9715976" y="4724638"/>
            <a:ext cx="4126825" cy="742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5800"/>
              <a:buFont typeface="Lora"/>
              <a:buNone/>
            </a:pPr>
            <a:r>
              <a:rPr b="0" i="0" lang="en-US" sz="580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0" i="0" sz="5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10455831" y="5748218"/>
            <a:ext cx="2647117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2050"/>
              <a:buFont typeface="Lora"/>
              <a:buNone/>
            </a:pPr>
            <a:r>
              <a:rPr b="0" i="0" lang="en-US" sz="2050" u="none" cap="none" strike="noStrike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Aplicación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8"/>
          <p:cNvSpPr/>
          <p:nvPr/>
        </p:nvSpPr>
        <p:spPr>
          <a:xfrm>
            <a:off x="9715976" y="6213872"/>
            <a:ext cx="4126825" cy="10801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A3630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Es vital comprender estas restricciones para aprovechar al máximo la eficiencia de ARMv8-A.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